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d3e3d271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d3e3d271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CN"/>
              <a:t>Scalability – ...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CN"/>
              <a:t>Maintainability – ...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CN"/>
              <a:t>Security –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ba6d4f24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ba6d4f24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ba6d4f247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ba6d4f247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d1a2af5b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d1a2af5b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Lower the crew members on airports that’s has lower flights (human resource /overhead cost)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b93736ea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b93736ea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b93736ea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b93736ea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b93736ea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b93736ea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ba6d4f24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ba6d4f24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028d92c07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028d92c0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028d92c07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028d92c0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d3e3d2717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d3e3d2717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b8a050ff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b8a050ff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d1a2af5b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d1a2af5b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d1a2af5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d1a2af5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b8a050ff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b8a050ff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d1a2af5b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d1a2af5b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b8a050ff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b8a050ff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d3e3d271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d3e3d271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AutoNum type="arabicPeriod"/>
            </a:pPr>
            <a:r>
              <a:rPr lang="zh-C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How to translate entities into physical tables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AutoNum type="arabicPeriod"/>
            </a:pPr>
            <a:r>
              <a:rPr lang="zh-C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What attributes to use for columns of the physical tables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AutoNum type="arabicPeriod"/>
            </a:pPr>
            <a:r>
              <a:rPr lang="zh-C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Which columns of the tables to define as keys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AutoNum type="arabicPeriod"/>
            </a:pPr>
            <a:r>
              <a:rPr lang="zh-C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How to denormalize the tables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AutoNum type="arabicPeriod"/>
            </a:pPr>
            <a:r>
              <a:rPr lang="zh-C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How to resolve many-to-many relationships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AutoNum type="arabicPeriod"/>
            </a:pPr>
            <a:r>
              <a:rPr lang="zh-C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What designs can take advantage of hash access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jpg"/><Relationship Id="rId4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21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To Infinity And Beyond</a:t>
            </a:r>
            <a:endParaRPr sz="453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/>
              <a:t>Database </a:t>
            </a:r>
            <a:r>
              <a:rPr lang="zh-CN" sz="2000"/>
              <a:t>For </a:t>
            </a:r>
            <a:r>
              <a:rPr lang="zh-CN" sz="2000">
                <a:solidFill>
                  <a:schemeClr val="accent1"/>
                </a:solidFill>
              </a:rPr>
              <a:t>Multi-airlines Group</a:t>
            </a:r>
            <a:endParaRPr sz="20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2" y="4203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INFO330 Group 5 Qikun Liu, Chengyang Li, Isan Cho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Stored Procedure</a:t>
            </a:r>
            <a:endParaRPr/>
          </a:p>
        </p:txBody>
      </p:sp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The main purpose of stored procedure is to hide direct SQL queries from the code and improve performance of database operations. </a:t>
            </a: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075" y="2102338"/>
            <a:ext cx="4267049" cy="2214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Business Rule</a:t>
            </a: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363" y="1853850"/>
            <a:ext cx="3533775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875" y="1853850"/>
            <a:ext cx="353590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Computed Column</a:t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80500"/>
            <a:ext cx="4086225" cy="25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5016450" y="1980500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We use computed columns to automatically manage data which is calculated based on other columns. We can keep track of useful information like: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zh-CN"/>
              <a:t>Different types of special need per flight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CN"/>
              <a:t>Count of on-time flights per airline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CN"/>
              <a:t>Sum ofbaggage weight per flight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 visualization</a:t>
            </a:r>
            <a:endParaRPr/>
          </a:p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7912" y="2111098"/>
            <a:ext cx="2886074" cy="1922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225" y="2264275"/>
            <a:ext cx="2692500" cy="18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113" y="2033138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/>
        </p:nvSpPr>
        <p:spPr>
          <a:xfrm>
            <a:off x="995200" y="4280550"/>
            <a:ext cx="168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Lato"/>
                <a:ea typeface="Lato"/>
                <a:cs typeface="Lato"/>
                <a:sym typeface="Lato"/>
              </a:rPr>
              <a:t>Special Need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3730500" y="4232000"/>
            <a:ext cx="168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Lato"/>
                <a:ea typeface="Lato"/>
                <a:cs typeface="Lato"/>
                <a:sym typeface="Lato"/>
              </a:rPr>
              <a:t>Resource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6651975" y="4176275"/>
            <a:ext cx="168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Lato"/>
                <a:ea typeface="Lato"/>
                <a:cs typeface="Lato"/>
                <a:sym typeface="Lato"/>
              </a:rPr>
              <a:t>Pandemic Impact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245" y="-34300"/>
            <a:ext cx="528116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0613" y="598875"/>
            <a:ext cx="1476375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0"/>
            <a:ext cx="4816975" cy="506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57" y="38200"/>
            <a:ext cx="574443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904" y="0"/>
            <a:ext cx="374014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type="title"/>
          </p:nvPr>
        </p:nvSpPr>
        <p:spPr>
          <a:xfrm>
            <a:off x="738600" y="1756575"/>
            <a:ext cx="40650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900"/>
              <a:t>T</a:t>
            </a:r>
            <a:r>
              <a:rPr lang="zh-CN" sz="4900"/>
              <a:t>hank you!</a:t>
            </a:r>
            <a:endParaRPr sz="4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25" y="3858225"/>
            <a:ext cx="1776125" cy="6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9550" y="1018500"/>
            <a:ext cx="1376375" cy="13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1520" y="3307220"/>
            <a:ext cx="1376375" cy="13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8738" y="3419149"/>
            <a:ext cx="1904850" cy="100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49450" y="3412250"/>
            <a:ext cx="2027700" cy="1013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4"/>
          <p:cNvCxnSpPr>
            <a:stCxn id="93" idx="2"/>
            <a:endCxn id="92" idx="0"/>
          </p:cNvCxnSpPr>
          <p:nvPr/>
        </p:nvCxnSpPr>
        <p:spPr>
          <a:xfrm flipH="1">
            <a:off x="1494738" y="2394875"/>
            <a:ext cx="2763000" cy="146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4"/>
          <p:cNvCxnSpPr>
            <a:stCxn id="93" idx="2"/>
            <a:endCxn id="94" idx="0"/>
          </p:cNvCxnSpPr>
          <p:nvPr/>
        </p:nvCxnSpPr>
        <p:spPr>
          <a:xfrm flipH="1">
            <a:off x="3519738" y="2394875"/>
            <a:ext cx="738000" cy="91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4"/>
          <p:cNvCxnSpPr>
            <a:stCxn id="93" idx="2"/>
            <a:endCxn id="95" idx="0"/>
          </p:cNvCxnSpPr>
          <p:nvPr/>
        </p:nvCxnSpPr>
        <p:spPr>
          <a:xfrm>
            <a:off x="4257738" y="2394875"/>
            <a:ext cx="1113300" cy="102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4"/>
          <p:cNvCxnSpPr>
            <a:stCxn id="93" idx="2"/>
            <a:endCxn id="96" idx="0"/>
          </p:cNvCxnSpPr>
          <p:nvPr/>
        </p:nvCxnSpPr>
        <p:spPr>
          <a:xfrm>
            <a:off x="4257738" y="2394875"/>
            <a:ext cx="3505500" cy="101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4"/>
          <p:cNvSpPr txBox="1"/>
          <p:nvPr/>
        </p:nvSpPr>
        <p:spPr>
          <a:xfrm>
            <a:off x="6749450" y="4283400"/>
            <a:ext cx="15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Lato"/>
                <a:ea typeface="Lato"/>
                <a:cs typeface="Lato"/>
                <a:sym typeface="Lato"/>
              </a:rPr>
              <a:t>Domestic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698650" y="4564650"/>
            <a:ext cx="15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Lato"/>
                <a:ea typeface="Lato"/>
                <a:cs typeface="Lato"/>
                <a:sym typeface="Lato"/>
              </a:rPr>
              <a:t>Domestic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2761138" y="4564650"/>
            <a:ext cx="15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Lato"/>
                <a:ea typeface="Lato"/>
                <a:cs typeface="Lato"/>
                <a:sym typeface="Lato"/>
              </a:rPr>
              <a:t>Budget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4572000" y="4083050"/>
            <a:ext cx="15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Lato"/>
                <a:ea typeface="Lato"/>
                <a:cs typeface="Lato"/>
                <a:sym typeface="Lato"/>
              </a:rPr>
              <a:t>International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Problem Statement </a:t>
            </a:r>
            <a:endParaRPr/>
          </a:p>
        </p:txBody>
      </p:sp>
      <p:sp>
        <p:nvSpPr>
          <p:cNvPr id="110" name="Google Shape;11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What we are trying to solve: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Allow stakeholders to access needed information to build a multi-carriers company.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zh-CN"/>
              <a:t>lower the overhead cost (on time/money)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CN"/>
              <a:t>track special needs of customers for customer retainment rate (better customer experience)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CN"/>
              <a:t>Human/</a:t>
            </a:r>
            <a:r>
              <a:rPr lang="zh-CN"/>
              <a:t>Capital </a:t>
            </a:r>
            <a:r>
              <a:rPr lang="zh-CN"/>
              <a:t>Resource optimization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title"/>
          </p:nvPr>
        </p:nvSpPr>
        <p:spPr>
          <a:xfrm>
            <a:off x="727650" y="599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ERD Draft 1</a:t>
            </a:r>
            <a:endParaRPr/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276" y="1418550"/>
            <a:ext cx="6185452" cy="36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ERD Draft 1</a:t>
            </a:r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25" y="2724375"/>
            <a:ext cx="3057009" cy="17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1598" y="2359963"/>
            <a:ext cx="2872417" cy="21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2800" y="2724375"/>
            <a:ext cx="2787925" cy="15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774400" y="2416575"/>
            <a:ext cx="245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latin typeface="Lato"/>
                <a:ea typeface="Lato"/>
                <a:cs typeface="Lato"/>
                <a:sym typeface="Lato"/>
              </a:rPr>
              <a:t>Wrong cross-foot notation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4085925" y="2038350"/>
            <a:ext cx="245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latin typeface="Lato"/>
                <a:ea typeface="Lato"/>
                <a:cs typeface="Lato"/>
                <a:sym typeface="Lato"/>
              </a:rPr>
              <a:t>Wrong Relationship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6951638" y="2292938"/>
            <a:ext cx="245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latin typeface="Lato"/>
                <a:ea typeface="Lato"/>
                <a:cs typeface="Lato"/>
                <a:sym typeface="Lato"/>
              </a:rPr>
              <a:t>Wrong and redundant table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>
            <a:off x="727650" y="572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ERD Draft 2</a:t>
            </a:r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588" y="1359175"/>
            <a:ext cx="6174825" cy="368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727650" y="572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Changes Made in Final ERD</a:t>
            </a:r>
            <a:endParaRPr/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00" y="1456875"/>
            <a:ext cx="8719600" cy="35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763" y="0"/>
            <a:ext cx="80044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 Definition Language</a:t>
            </a:r>
            <a:endParaRPr/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3777850" y="2078875"/>
            <a:ext cx="4640400" cy="27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sz="1400"/>
              <a:t>Divide  tasks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sz="1400"/>
              <a:t>Create table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sz="1400"/>
              <a:t>Specify columns and type names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sz="1400"/>
              <a:t>Safely handle foreigh key condition</a:t>
            </a:r>
            <a:endParaRPr sz="1400"/>
          </a:p>
        </p:txBody>
      </p:sp>
      <p:pic>
        <p:nvPicPr>
          <p:cNvPr id="151" name="Google Shape;151;p21"/>
          <p:cNvPicPr preferRelativeResize="0"/>
          <p:nvPr/>
        </p:nvPicPr>
        <p:blipFill rotWithShape="1">
          <a:blip r:embed="rId3">
            <a:alphaModFix/>
          </a:blip>
          <a:srcRect b="56053" l="0" r="0" t="0"/>
          <a:stretch/>
        </p:blipFill>
        <p:spPr>
          <a:xfrm>
            <a:off x="917650" y="2078875"/>
            <a:ext cx="2438400" cy="11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7650" y="3496875"/>
            <a:ext cx="4229100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